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304" r:id="rId4"/>
    <p:sldId id="310" r:id="rId5"/>
    <p:sldId id="316" r:id="rId6"/>
    <p:sldId id="317" r:id="rId7"/>
    <p:sldId id="320" r:id="rId8"/>
    <p:sldId id="321" r:id="rId9"/>
    <p:sldId id="3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96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4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1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Bayes Nets as Causal Graphs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21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233-C4E5-8244-99C7-55F044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51587"/>
            <a:ext cx="10515600" cy="96735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E780-93F9-0E47-87C6-FBA323A9F6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7042" y="1618937"/>
            <a:ext cx="10515600" cy="4409329"/>
          </a:xfrm>
        </p:spPr>
        <p:txBody>
          <a:bodyPr tIns="0" bIns="0">
            <a:normAutofit/>
          </a:bodyPr>
          <a:lstStyle/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Reminder: student hours today until Noon (Innovation E456)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Recap</a:t>
            </a:r>
            <a:r>
              <a:rPr lang="en-US" sz="2400" dirty="0"/>
              <a:t>: Bayes Nets &amp; Independence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b="1" dirty="0"/>
              <a:t>: </a:t>
            </a:r>
            <a:r>
              <a:rPr lang="en-US" sz="2400" dirty="0"/>
              <a:t>Bayes Nets as </a:t>
            </a:r>
            <a:r>
              <a:rPr lang="en-US" sz="2400" i="1" dirty="0"/>
              <a:t>Causal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5189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as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Reverse topologically order the nodes, e.g.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F, L, A, B, E </a:t>
                </a:r>
                <a:r>
                  <a:rPr lang="en-US" sz="2000" b="1" dirty="0"/>
                  <a:t>or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L, F, A, B, E, etc.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Factorize joint distribution using graph semantics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 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𝑉𝑛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𝑃𝑎𝑟𝑒𝑛𝑡𝑠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here, P(B, E, A, F, L) = P(F|A)P(L|A)P(A|B, E)P(B)P(E)</a:t>
                </a:r>
              </a:p>
              <a:p>
                <a:pPr marL="1028700" lvl="1" indent="-342900">
                  <a:buAutoNum type="arabicPeriod"/>
                </a:pPr>
                <a:endParaRPr lang="en-US" sz="2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Classical definition (Pearl):</a:t>
            </a:r>
          </a:p>
          <a:p>
            <a:r>
              <a:rPr lang="en-US" sz="2000" dirty="0"/>
              <a:t>A set Z is said to d-separate X from Y </a:t>
            </a:r>
            <a:r>
              <a:rPr lang="en-US" sz="2000" dirty="0" err="1"/>
              <a:t>iff</a:t>
            </a:r>
            <a:r>
              <a:rPr lang="en-US" sz="2000" dirty="0"/>
              <a:t> Z blocks every path from a node in X to a node in Y. </a:t>
            </a:r>
          </a:p>
          <a:p>
            <a:r>
              <a:rPr lang="en-US" sz="2000" dirty="0"/>
              <a:t>A path p is blocked by Z </a:t>
            </a:r>
            <a:r>
              <a:rPr lang="en-US" sz="2000" dirty="0" err="1"/>
              <a:t>iff</a:t>
            </a:r>
            <a:r>
              <a:rPr lang="en-US" sz="2000" dirty="0"/>
              <a:t>: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chain </a:t>
            </a:r>
            <a:r>
              <a:rPr lang="en-US" sz="2000" dirty="0" err="1"/>
              <a:t>i</a:t>
            </a:r>
            <a:r>
              <a:rPr lang="en-US" sz="2000" dirty="0"/>
              <a:t> -&gt; m -&gt; j or a fork I &lt;- m -&gt; j such that m is in Z, or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collider </a:t>
            </a:r>
            <a:r>
              <a:rPr lang="en-US" sz="2000" dirty="0" err="1"/>
              <a:t>i</a:t>
            </a:r>
            <a:r>
              <a:rPr lang="en-US" sz="2000" dirty="0"/>
              <a:t> -&gt; m &lt;- j such that m is NOT in Z and </a:t>
            </a:r>
            <a:r>
              <a:rPr lang="en-US" sz="2000" i="1" dirty="0"/>
              <a:t>no descendant of m </a:t>
            </a:r>
            <a:r>
              <a:rPr lang="en-US" sz="2000" dirty="0"/>
              <a:t>is in Z.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0D873-9B91-6C46-938F-BC4B6346845F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Independence gives us useful, fast queries.</a:t>
            </a:r>
          </a:p>
        </p:txBody>
      </p:sp>
    </p:spTree>
    <p:extLst>
      <p:ext uri="{BB962C8B-B14F-4D97-AF65-F5344CB8AC3E}">
        <p14:creationId xmlns:p14="http://schemas.microsoft.com/office/powerpoint/2010/main" val="149485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Partial Observability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2" y="1880557"/>
            <a:ext cx="6181842" cy="414597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We may need to reason about </a:t>
            </a:r>
            <a:r>
              <a:rPr lang="en-US" sz="2400" i="1" dirty="0"/>
              <a:t>latent </a:t>
            </a:r>
            <a:r>
              <a:rPr lang="en-US" sz="2400" dirty="0"/>
              <a:t>or</a:t>
            </a:r>
            <a:r>
              <a:rPr lang="en-US" sz="2400" i="1" dirty="0"/>
              <a:t> unobserved </a:t>
            </a:r>
            <a:r>
              <a:rPr lang="en-US" sz="2400" dirty="0"/>
              <a:t>nodes.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Because they are unmeasured, we cannot reason about their </a:t>
            </a:r>
            <a:r>
              <a:rPr lang="en-US" sz="2400" i="1" dirty="0"/>
              <a:t>specific values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Depending on the task, we either: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i="1" dirty="0"/>
              <a:t>Marginalize </a:t>
            </a:r>
            <a:r>
              <a:rPr lang="en-US" sz="2400" dirty="0"/>
              <a:t>over them (inference).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Compute their </a:t>
            </a:r>
            <a:r>
              <a:rPr lang="en-US" sz="2400" i="1" dirty="0"/>
              <a:t>expected values </a:t>
            </a:r>
            <a:r>
              <a:rPr lang="en-US" sz="2400" dirty="0"/>
              <a:t>(decision making)</a:t>
            </a:r>
            <a:r>
              <a:rPr lang="en-US" sz="2400" i="1" dirty="0"/>
              <a:t>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 </a:t>
            </a:r>
            <a:endParaRPr lang="en-US" sz="2400" i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97D884-88C1-1440-8F87-9F8580DED9D8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Both are forms of integration!</a:t>
            </a:r>
          </a:p>
        </p:txBody>
      </p:sp>
    </p:spTree>
    <p:extLst>
      <p:ext uri="{BB962C8B-B14F-4D97-AF65-F5344CB8AC3E}">
        <p14:creationId xmlns:p14="http://schemas.microsoft.com/office/powerpoint/2010/main" val="17506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beyond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Scenario: 3 variable, no independence relations</a:t>
            </a:r>
          </a:p>
          <a:p>
            <a:r>
              <a:rPr lang="en-US" sz="2400" dirty="0"/>
              <a:t>Example: height (H), weight (W), success (S)</a:t>
            </a:r>
          </a:p>
          <a:p>
            <a:r>
              <a:rPr lang="en-US" sz="2400" dirty="0"/>
              <a:t>Possible factorizations of P(H, W, S):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P(S | H, W)P(H| W)P(W)		P(S | H, W)P(W | H)P(H)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P(H | S, W)P(S | W)P(W)		P(H | S, W)P(W | S)P(S)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P(W | H, S)P(H | S)P(S)		P(W | H, S)P(S | H)P(H)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A0A-5EC9-2540-85D2-19E3F6D22701}"/>
              </a:ext>
            </a:extLst>
          </p:cNvPr>
          <p:cNvSpPr/>
          <p:nvPr/>
        </p:nvSpPr>
        <p:spPr>
          <a:xfrm>
            <a:off x="573024" y="6026530"/>
            <a:ext cx="11210659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All are equivalent factorizations (i.e., same probability distribution)</a:t>
            </a:r>
          </a:p>
        </p:txBody>
      </p:sp>
    </p:spTree>
    <p:extLst>
      <p:ext uri="{BB962C8B-B14F-4D97-AF65-F5344CB8AC3E}">
        <p14:creationId xmlns:p14="http://schemas.microsoft.com/office/powerpoint/2010/main" val="355363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beyond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Scenario: 3 variable, no independence relations</a:t>
            </a:r>
          </a:p>
          <a:p>
            <a:r>
              <a:rPr lang="en-US" sz="2400" dirty="0"/>
              <a:t>Example: height (H), weight (W), success (S)</a:t>
            </a:r>
          </a:p>
          <a:p>
            <a:r>
              <a:rPr lang="en-US" sz="2400" dirty="0"/>
              <a:t>Possible factorizations of P(H, W, S):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P(S | H, W)P(H| W)P(W)		P(S | H, W)P(W | H)P(H)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P(H | S, W)P(S | W)P(W)		P(H | S, W)P(W | S)P(S)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P(W | H, S)P(H | S)P(S)		P(W | H, S)P(S | H)P(H)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CC662-C20F-D54F-BBE4-4543287F72E5}"/>
              </a:ext>
            </a:extLst>
          </p:cNvPr>
          <p:cNvSpPr/>
          <p:nvPr/>
        </p:nvSpPr>
        <p:spPr>
          <a:xfrm>
            <a:off x="5054447" y="4553111"/>
            <a:ext cx="3244165" cy="447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6C6E55-D9E9-6842-8442-4AAA0453A031}"/>
              </a:ext>
            </a:extLst>
          </p:cNvPr>
          <p:cNvSpPr/>
          <p:nvPr/>
        </p:nvSpPr>
        <p:spPr>
          <a:xfrm>
            <a:off x="10399076" y="152744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DF2B75-C511-1D47-8BEA-4FE47242E811}"/>
              </a:ext>
            </a:extLst>
          </p:cNvPr>
          <p:cNvSpPr/>
          <p:nvPr/>
        </p:nvSpPr>
        <p:spPr>
          <a:xfrm>
            <a:off x="8915333" y="279941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60495-C451-6B42-B94C-343761622D99}"/>
              </a:ext>
            </a:extLst>
          </p:cNvPr>
          <p:cNvSpPr/>
          <p:nvPr/>
        </p:nvSpPr>
        <p:spPr>
          <a:xfrm>
            <a:off x="10376877" y="404363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8551E9-44BF-5D4C-9FF8-0D805842A9B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0721651" y="2157032"/>
            <a:ext cx="22199" cy="1886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B1EBB-3E07-274E-B9F2-FC6C8C437B80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9503899" y="3336799"/>
            <a:ext cx="973960" cy="7990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1FAD15-9D4C-5347-B05C-2EDB4B481A1B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503899" y="2064831"/>
            <a:ext cx="996159" cy="8267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A0A-5EC9-2540-85D2-19E3F6D22701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Qualitative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9656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beyond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Scenario: 3 variable, no independence relations</a:t>
            </a:r>
          </a:p>
          <a:p>
            <a:r>
              <a:rPr lang="en-US" sz="2400" dirty="0"/>
              <a:t>Example: height (H), weight (W), success (S)</a:t>
            </a:r>
          </a:p>
          <a:p>
            <a:r>
              <a:rPr lang="en-US" sz="2400" dirty="0"/>
              <a:t>Possible factorizations of P(H, W, S):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P(S | H, W)P(H| W)P(W)		P(S | H, W)P(W | H)P(H)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P(H | S, W)P(S | W)P(W)		P(H | S, W)P(W | S)P(S)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P(W | H, S)P(H | S)P(S)		P(W | H, S)P(S | H)P(H)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CC662-C20F-D54F-BBE4-4543287F72E5}"/>
              </a:ext>
            </a:extLst>
          </p:cNvPr>
          <p:cNvSpPr/>
          <p:nvPr/>
        </p:nvSpPr>
        <p:spPr>
          <a:xfrm>
            <a:off x="5037193" y="5004639"/>
            <a:ext cx="3244165" cy="447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6C6E55-D9E9-6842-8442-4AAA0453A031}"/>
              </a:ext>
            </a:extLst>
          </p:cNvPr>
          <p:cNvSpPr/>
          <p:nvPr/>
        </p:nvSpPr>
        <p:spPr>
          <a:xfrm>
            <a:off x="10399076" y="152744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DF2B75-C511-1D47-8BEA-4FE47242E811}"/>
              </a:ext>
            </a:extLst>
          </p:cNvPr>
          <p:cNvSpPr/>
          <p:nvPr/>
        </p:nvSpPr>
        <p:spPr>
          <a:xfrm>
            <a:off x="8915333" y="279941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60495-C451-6B42-B94C-343761622D99}"/>
              </a:ext>
            </a:extLst>
          </p:cNvPr>
          <p:cNvSpPr/>
          <p:nvPr/>
        </p:nvSpPr>
        <p:spPr>
          <a:xfrm>
            <a:off x="10376877" y="404363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8551E9-44BF-5D4C-9FF8-0D805842A9B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0721651" y="2157032"/>
            <a:ext cx="22199" cy="1886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B1EBB-3E07-274E-B9F2-FC6C8C437B80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9503899" y="3336799"/>
            <a:ext cx="973960" cy="7990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1FAD15-9D4C-5347-B05C-2EDB4B481A1B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503899" y="2064831"/>
            <a:ext cx="996159" cy="8267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A0A-5EC9-2540-85D2-19E3F6D22701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Qualitative differences</a:t>
            </a:r>
          </a:p>
        </p:txBody>
      </p:sp>
    </p:spTree>
    <p:extLst>
      <p:ext uri="{BB962C8B-B14F-4D97-AF65-F5344CB8AC3E}">
        <p14:creationId xmlns:p14="http://schemas.microsoft.com/office/powerpoint/2010/main" val="395134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73770"/>
            <a:ext cx="10515600" cy="47695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 </a:t>
            </a:r>
            <a:r>
              <a:rPr lang="en-US" sz="2400" i="1" dirty="0"/>
              <a:t>causes</a:t>
            </a:r>
            <a:r>
              <a:rPr lang="en-US" sz="2400" dirty="0"/>
              <a:t> Y </a:t>
            </a:r>
            <a:r>
              <a:rPr lang="en-US" sz="2400" dirty="0" err="1"/>
              <a:t>iff</a:t>
            </a:r>
            <a:r>
              <a:rPr lang="en-US" sz="2400" dirty="0"/>
              <a:t>:</a:t>
            </a:r>
          </a:p>
          <a:p>
            <a:pPr marL="1143000" lvl="1" indent="-457200">
              <a:lnSpc>
                <a:spcPct val="100000"/>
              </a:lnSpc>
              <a:buAutoNum type="arabicPeriod"/>
            </a:pPr>
            <a:r>
              <a:rPr lang="en-US" sz="2200" dirty="0"/>
              <a:t>X happens before Y</a:t>
            </a:r>
          </a:p>
          <a:p>
            <a:pPr marL="1143000" lvl="1" indent="-457200">
              <a:lnSpc>
                <a:spcPct val="100000"/>
              </a:lnSpc>
              <a:buAutoNum type="arabicPeriod"/>
            </a:pPr>
            <a:r>
              <a:rPr lang="en-US" sz="2200" dirty="0"/>
              <a:t>Manipulating X leads to a change in Y (probabilistically)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Used informal background knowledge about temporal precedence and </a:t>
            </a:r>
            <a:r>
              <a:rPr lang="en-US" sz="2400" i="1" dirty="0"/>
              <a:t>causality</a:t>
            </a:r>
            <a:r>
              <a:rPr lang="en-US" sz="2400" dirty="0"/>
              <a:t> to encode independence</a:t>
            </a:r>
          </a:p>
          <a:p>
            <a:pPr marL="10287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Earthquakes and burglaries both </a:t>
            </a:r>
            <a:r>
              <a:rPr lang="en-US" sz="2200" i="1" dirty="0"/>
              <a:t>cause </a:t>
            </a:r>
            <a:r>
              <a:rPr lang="en-US" sz="2200" dirty="0"/>
              <a:t>the alarm to trigger.</a:t>
            </a:r>
          </a:p>
          <a:p>
            <a:pPr marL="10287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Earthquakes don’t cause burglaries, nor earthquakes</a:t>
            </a:r>
          </a:p>
          <a:p>
            <a:pPr marL="10287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Fry and Leela never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1789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8667</TotalTime>
  <Words>886</Words>
  <Application>Microsoft Macintosh PowerPoint</Application>
  <PresentationFormat>Widescreen</PresentationFormat>
  <Paragraphs>96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Recap: Bayes Nets as factorization</vt:lpstr>
      <vt:lpstr>Recap: d-separation</vt:lpstr>
      <vt:lpstr>Recap: Partial Observability</vt:lpstr>
      <vt:lpstr>Bayes Nets beyond factorizations</vt:lpstr>
      <vt:lpstr>Bayes Nets beyond factorizations</vt:lpstr>
      <vt:lpstr>Bayes Nets beyond factorizations</vt:lpstr>
      <vt:lpstr>Causal 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19</cp:revision>
  <dcterms:created xsi:type="dcterms:W3CDTF">2021-08-30T08:24:49Z</dcterms:created>
  <dcterms:modified xsi:type="dcterms:W3CDTF">2022-03-21T09:40:46Z</dcterms:modified>
</cp:coreProperties>
</file>